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409" r:id="rId2"/>
    <p:sldId id="541" r:id="rId3"/>
    <p:sldId id="257" r:id="rId4"/>
    <p:sldId id="410" r:id="rId5"/>
    <p:sldId id="361" r:id="rId6"/>
    <p:sldId id="258" r:id="rId7"/>
    <p:sldId id="265" r:id="rId8"/>
    <p:sldId id="260" r:id="rId9"/>
    <p:sldId id="345" r:id="rId10"/>
    <p:sldId id="347" r:id="rId11"/>
    <p:sldId id="346" r:id="rId12"/>
    <p:sldId id="349" r:id="rId13"/>
    <p:sldId id="350" r:id="rId14"/>
    <p:sldId id="351" r:id="rId15"/>
    <p:sldId id="352" r:id="rId16"/>
    <p:sldId id="542" r:id="rId17"/>
    <p:sldId id="353" r:id="rId18"/>
    <p:sldId id="354" r:id="rId19"/>
    <p:sldId id="356" r:id="rId20"/>
    <p:sldId id="359" r:id="rId21"/>
    <p:sldId id="360" r:id="rId22"/>
    <p:sldId id="364" r:id="rId23"/>
    <p:sldId id="363" r:id="rId24"/>
    <p:sldId id="407" r:id="rId25"/>
    <p:sldId id="362" r:id="rId26"/>
    <p:sldId id="408" r:id="rId27"/>
    <p:sldId id="543" r:id="rId28"/>
    <p:sldId id="534" r:id="rId29"/>
    <p:sldId id="368" r:id="rId30"/>
    <p:sldId id="411" r:id="rId31"/>
    <p:sldId id="302" r:id="rId32"/>
    <p:sldId id="370" r:id="rId33"/>
    <p:sldId id="326" r:id="rId34"/>
    <p:sldId id="327" r:id="rId35"/>
    <p:sldId id="328" r:id="rId36"/>
    <p:sldId id="317" r:id="rId37"/>
    <p:sldId id="316" r:id="rId38"/>
    <p:sldId id="372" r:id="rId39"/>
    <p:sldId id="373" r:id="rId40"/>
    <p:sldId id="374" r:id="rId41"/>
    <p:sldId id="376" r:id="rId42"/>
    <p:sldId id="378" r:id="rId43"/>
    <p:sldId id="379" r:id="rId44"/>
    <p:sldId id="382" r:id="rId45"/>
    <p:sldId id="548" r:id="rId46"/>
    <p:sldId id="339" r:id="rId47"/>
    <p:sldId id="544" r:id="rId48"/>
    <p:sldId id="340" r:id="rId49"/>
    <p:sldId id="386" r:id="rId50"/>
    <p:sldId id="381" r:id="rId51"/>
    <p:sldId id="549" r:id="rId52"/>
    <p:sldId id="384" r:id="rId53"/>
    <p:sldId id="385" r:id="rId54"/>
    <p:sldId id="321" r:id="rId55"/>
    <p:sldId id="545" r:id="rId56"/>
    <p:sldId id="319" r:id="rId57"/>
    <p:sldId id="335" r:id="rId58"/>
    <p:sldId id="344" r:id="rId59"/>
    <p:sldId id="324" r:id="rId60"/>
    <p:sldId id="537" r:id="rId61"/>
    <p:sldId id="390" r:id="rId62"/>
    <p:sldId id="392" r:id="rId63"/>
    <p:sldId id="546" r:id="rId64"/>
    <p:sldId id="391" r:id="rId65"/>
    <p:sldId id="393" r:id="rId66"/>
    <p:sldId id="395" r:id="rId67"/>
    <p:sldId id="394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4" r:id="rId76"/>
    <p:sldId id="405" r:id="rId77"/>
    <p:sldId id="539" r:id="rId78"/>
    <p:sldId id="538" r:id="rId79"/>
    <p:sldId id="547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3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3d79d4009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3d79d4009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98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28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4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16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557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06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52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575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9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3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Provide an example of real-world data that could be modeled as a graph. What would be the vertices and edges?</a:t>
            </a:r>
          </a:p>
          <a:p>
            <a:r>
              <a:rPr lang="en-US"/>
              <a:t>https://www.polleverywhere.com/discourses/Cci5kyNVuPw5asZqY2PrX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71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33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36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1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518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06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26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shortest path distance between a1 and a2?</a:t>
            </a:r>
          </a:p>
          <a:p>
            <a:r>
              <a:rPr lang="en-US"/>
              <a:t>https://www.polleverywhere.com/multiple_choice_polls/fUNNw8LzfYGwbCpJXxPBf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768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52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6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77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24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79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39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79.png"/><Relationship Id="rId4" Type="http://schemas.microsoft.com/office/2007/relationships/hdphoto" Target="../media/hdphoto1.wdp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4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40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420.png"/><Relationship Id="rId10" Type="http://schemas.openxmlformats.org/officeDocument/2006/relationships/image" Target="../media/image152.png"/><Relationship Id="rId4" Type="http://schemas.openxmlformats.org/officeDocument/2006/relationships/image" Target="../media/image1410.png"/><Relationship Id="rId9" Type="http://schemas.openxmlformats.org/officeDocument/2006/relationships/image" Target="../media/image14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12" Type="http://schemas.openxmlformats.org/officeDocument/2006/relationships/image" Target="../media/image14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480.png"/><Relationship Id="rId5" Type="http://schemas.openxmlformats.org/officeDocument/2006/relationships/image" Target="../media/image1420.png"/><Relationship Id="rId10" Type="http://schemas.openxmlformats.org/officeDocument/2006/relationships/image" Target="../media/image1470.png"/><Relationship Id="rId4" Type="http://schemas.openxmlformats.org/officeDocument/2006/relationships/image" Target="../media/image1410.png"/><Relationship Id="rId9" Type="http://schemas.openxmlformats.org/officeDocument/2006/relationships/image" Target="../media/image14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201484-3862-0D4A-84DD-2B5DF434BE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50575F-53F8-CD41-BB9E-A45B8459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51356"/>
            <a:ext cx="9143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15" t="10897" r="1944" b="56843"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Principle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3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do we find the data manifold?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2461" y="2293273"/>
            <a:ext cx="4150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you connect the nearest neighbors of any data point with a line (also called EDGE) it forms a mesh of the data that can be unrolled to find the shape.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nearest neighbors graph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3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Euclidean Distance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43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1" r="158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906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5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693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20662" y="18582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CBA0D-C22C-1C4D-8775-8ECDFB90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32028"/>
            <a:ext cx="8515350" cy="1325563"/>
          </a:xfrm>
        </p:spPr>
        <p:txBody>
          <a:bodyPr/>
          <a:lstStyle/>
          <a:p>
            <a:pPr algn="ctr"/>
            <a:r>
              <a:rPr lang="en-US" dirty="0"/>
              <a:t>Manhattan 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96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26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069873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There are many ways to measure distance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Hamming, Euclidean, Cosine</a:t>
            </a:r>
          </a:p>
          <a:p>
            <a:pPr>
              <a:spcAft>
                <a:spcPts val="600"/>
              </a:spcAft>
            </a:pPr>
            <a:r>
              <a:rPr lang="en-US" dirty="0"/>
              <a:t>Distances are functions that take two points and return a real number that is </a:t>
            </a:r>
            <a:r>
              <a:rPr lang="en-US" b="1" dirty="0"/>
              <a:t>positive or 0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r>
              <a:rPr lang="en-US" dirty="0"/>
              <a:t>Distances can be any function that is:</a:t>
            </a:r>
          </a:p>
          <a:p>
            <a:endParaRPr lang="en-US" dirty="0"/>
          </a:p>
          <a:p>
            <a:pPr lvl="1"/>
            <a:r>
              <a:rPr lang="en-US" b="1" dirty="0"/>
              <a:t>Symmetric: </a:t>
            </a:r>
            <a:r>
              <a:rPr lang="en-US" dirty="0" err="1"/>
              <a:t>dist</a:t>
            </a:r>
            <a:r>
              <a:rPr lang="en-US" dirty="0"/>
              <a:t>(a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b) = </a:t>
            </a:r>
            <a:r>
              <a:rPr lang="en-US" dirty="0" err="1"/>
              <a:t>dist</a:t>
            </a:r>
            <a:r>
              <a:rPr lang="en-US" dirty="0"/>
              <a:t>(b</a:t>
            </a:r>
            <a:r>
              <a:rPr lang="en-US" dirty="0">
                <a:sym typeface="Wingdings"/>
              </a:rPr>
              <a:t>  </a:t>
            </a:r>
            <a:r>
              <a:rPr lang="en-US" dirty="0"/>
              <a:t>a)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Non-negative: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b</a:t>
            </a:r>
            <a:r>
              <a:rPr lang="en-US" dirty="0"/>
              <a:t>)&gt;= 0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Follow triangle inequality: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</a:t>
            </a:r>
            <a:r>
              <a:rPr lang="en-US" dirty="0" err="1"/>
              <a:t>c</a:t>
            </a:r>
            <a:r>
              <a:rPr lang="en-US" dirty="0"/>
              <a:t>) &lt;=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a</a:t>
            </a:r>
            <a:r>
              <a:rPr lang="en-US" dirty="0" err="1">
                <a:sym typeface="Wingdings"/>
              </a:rPr>
              <a:t>b</a:t>
            </a:r>
            <a:r>
              <a:rPr lang="en-US" dirty="0">
                <a:sym typeface="Wingdings"/>
              </a:rPr>
              <a:t>) + </a:t>
            </a:r>
            <a:r>
              <a:rPr lang="en-US" dirty="0" err="1">
                <a:sym typeface="Wingdings"/>
              </a:rPr>
              <a:t>dist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bc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30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F645-70D6-654B-82BC-1E34E6F0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 Inequality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ECEB7-59A2-D741-9E81-2B695137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60" y="1690692"/>
            <a:ext cx="5119121" cy="49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9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8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9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F465-59FB-8F41-97B3-945002003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CB2B4-082F-AD4F-8955-29A33EC59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Cci5kyNVuPw5asZqY2PrX">
            <a:extLst>
              <a:ext uri="{FF2B5EF4-FFF2-40B4-BE49-F238E27FC236}">
                <a16:creationId xmlns:a16="http://schemas.microsoft.com/office/drawing/2014/main" id="{6537C201-5BAB-E147-8773-F27F72475E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B78B3E-FA40-D14C-BDDF-C62F2BC7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80067"/>
              </p:ext>
            </p:extLst>
          </p:nvPr>
        </p:nvGraphicFramePr>
        <p:xfrm>
          <a:off x="1582076" y="3465660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E731B9F-FBD6-364B-9794-FF9C3C075583}"/>
              </a:ext>
            </a:extLst>
          </p:cNvPr>
          <p:cNvSpPr/>
          <p:nvPr/>
        </p:nvSpPr>
        <p:spPr>
          <a:xfrm>
            <a:off x="1474674" y="4339177"/>
            <a:ext cx="4400062" cy="1611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C582C-7DE8-C341-8F01-4572869D1319}"/>
              </a:ext>
            </a:extLst>
          </p:cNvPr>
          <p:cNvSpPr txBox="1"/>
          <p:nvPr/>
        </p:nvSpPr>
        <p:spPr>
          <a:xfrm>
            <a:off x="2949186" y="2843244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C5EA0-EEC7-D743-94BB-DB2BB94BCF46}"/>
                  </a:ext>
                </a:extLst>
              </p:cNvPr>
              <p:cNvSpPr txBox="1"/>
              <p:nvPr/>
            </p:nvSpPr>
            <p:spPr>
              <a:xfrm>
                <a:off x="1676404" y="4784411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C5EA0-EEC7-D743-94BB-DB2BB94BC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4" y="4784411"/>
                <a:ext cx="1634871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0616B9-FED8-774D-ACA7-CF1D098DCA22}"/>
                  </a:ext>
                </a:extLst>
              </p:cNvPr>
              <p:cNvSpPr txBox="1"/>
              <p:nvPr/>
            </p:nvSpPr>
            <p:spPr>
              <a:xfrm>
                <a:off x="3904336" y="4752693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0616B9-FED8-774D-ACA7-CF1D098D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36" y="4752693"/>
                <a:ext cx="2006318" cy="461665"/>
              </a:xfrm>
              <a:prstGeom prst="rect">
                <a:avLst/>
              </a:prstGeom>
              <a:blipFill>
                <a:blip r:embed="rId5"/>
                <a:stretch>
                  <a:fillRect t="-7895" r="-377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D946B61-DD0D-D144-A8DC-133B0D0A3437}"/>
              </a:ext>
            </a:extLst>
          </p:cNvPr>
          <p:cNvSpPr/>
          <p:nvPr/>
        </p:nvSpPr>
        <p:spPr>
          <a:xfrm>
            <a:off x="3591533" y="4826829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2E08E-D2AD-2641-9F5A-AF6BA377624E}"/>
                  </a:ext>
                </a:extLst>
              </p:cNvPr>
              <p:cNvSpPr txBox="1"/>
              <p:nvPr/>
            </p:nvSpPr>
            <p:spPr>
              <a:xfrm>
                <a:off x="6208778" y="4759558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B2E08E-D2AD-2641-9F5A-AF6BA3776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778" y="4759558"/>
                <a:ext cx="1792222" cy="461665"/>
              </a:xfrm>
              <a:prstGeom prst="rect">
                <a:avLst/>
              </a:prstGeom>
              <a:blipFill>
                <a:blip r:embed="rId6"/>
                <a:stretch>
                  <a:fillRect t="-8108" r="-422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EB3590-E0EE-4241-B51A-2570A13EBA4F}"/>
              </a:ext>
            </a:extLst>
          </p:cNvPr>
          <p:cNvCxnSpPr>
            <a:cxnSpLocks/>
          </p:cNvCxnSpPr>
          <p:nvPr/>
        </p:nvCxnSpPr>
        <p:spPr>
          <a:xfrm>
            <a:off x="5910262" y="4990390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8FB6E-00F7-E341-BA25-FC18B4BA1884}"/>
              </a:ext>
            </a:extLst>
          </p:cNvPr>
          <p:cNvGrpSpPr/>
          <p:nvPr/>
        </p:nvGrpSpPr>
        <p:grpSpPr>
          <a:xfrm>
            <a:off x="5620024" y="2803774"/>
            <a:ext cx="2096860" cy="1898078"/>
            <a:chOff x="5312230" y="2695453"/>
            <a:chExt cx="2801934" cy="253631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BD6601-B706-D745-9708-8CCC4808F6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345483-9911-634C-B801-D335414F57B7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3D1394-ECE1-D44D-AD35-A92B6C63D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A0F91AC-D1E5-E240-B08C-23468683B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3DA714-6592-4E4E-B1B8-142E849ED64D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D26BDD1-6E48-EB48-9353-257FFE3D78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6FF923B-4284-4743-8796-E0AF29FD9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774FE5-A102-E241-8E9E-A252182BE7D1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F5B4B1-FF1D-5F42-A124-BB8C60AFE8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9B7D9B-1615-364D-AFD7-A216485B5AB0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DC42EE-2885-2F43-A5D8-82CFEF049724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7B69DF-BF4A-0341-A592-4B454C15E73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128B62-432D-444C-BB9B-0C28C914D892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DE4D45-F81A-5D46-B0E1-A40682C6FA82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778257-213B-C742-8135-9C3635E853DF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910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4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5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18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turn data into a graph, connect the K closest neighbors of a graph</a:t>
            </a:r>
          </a:p>
          <a:p>
            <a:r>
              <a:rPr lang="en-US" dirty="0"/>
              <a:t>Measure closeness with your favorite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2E719-3CEA-4941-A579-E8BAEA94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41" y="3314696"/>
            <a:ext cx="3048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4E5D-E2DB-754C-9BA8-68ED70B8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Matrix as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165D-FC23-3C41-99D5-58E11C8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graph with edges weighted by an affinity (negatively proportional to distance)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D44A2-0031-974F-B18C-12E9918C0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537" y="3700745"/>
            <a:ext cx="3556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22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Swiss Roll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25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Swiss Roll K-NN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3313" y="1962842"/>
            <a:ext cx="435133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51" y="2373046"/>
            <a:ext cx="4560533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Paths or “</a:t>
            </a:r>
            <a:r>
              <a:rPr lang="en-US" dirty="0" err="1"/>
              <a:t>walks”on</a:t>
            </a:r>
            <a:r>
              <a:rPr lang="en-US" dirty="0"/>
              <a:t>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5DE4-F16D-8B43-826F-89D59B62D2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F89DB-371B-4B4E-950A-5784A9AE3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UNNw8LzfYGwbCpJXxPBf">
            <a:extLst>
              <a:ext uri="{FF2B5EF4-FFF2-40B4-BE49-F238E27FC236}">
                <a16:creationId xmlns:a16="http://schemas.microsoft.com/office/drawing/2014/main" id="{8C5D60B8-C05F-E34A-9C61-DD32DDFD9B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77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1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8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Autofit/>
          </a:bodyPr>
          <a:lstStyle/>
          <a:p>
            <a:r>
              <a:rPr lang="en-US" sz="5400" dirty="0"/>
              <a:t>Exercise – choosing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FF47-1F2B-4B4E-9618-0E3991A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r="24786"/>
          <a:stretch/>
        </p:blipFill>
        <p:spPr>
          <a:xfrm>
            <a:off x="832893" y="2152758"/>
            <a:ext cx="3048475" cy="389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37F5-C09C-3C4C-A728-6C9D3184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9" r="22829"/>
          <a:stretch/>
        </p:blipFill>
        <p:spPr>
          <a:xfrm>
            <a:off x="4572000" y="2152758"/>
            <a:ext cx="3145977" cy="38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7A4D2-BFFE-1649-BA1F-7C3096AA2E53}"/>
              </a:ext>
            </a:extLst>
          </p:cNvPr>
          <p:cNvSpPr txBox="1"/>
          <p:nvPr/>
        </p:nvSpPr>
        <p:spPr>
          <a:xfrm>
            <a:off x="2121408" y="176087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2-7325-7549-85CD-D4567F08DF53}"/>
              </a:ext>
            </a:extLst>
          </p:cNvPr>
          <p:cNvSpPr txBox="1"/>
          <p:nvPr/>
        </p:nvSpPr>
        <p:spPr>
          <a:xfrm>
            <a:off x="5811230" y="1760873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8727"/>
            <a:ext cx="92316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475"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3" t="10846" r="55726" b="6169"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01118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69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Powering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Smooths</a:t>
            </a:r>
            <a:r>
              <a:rPr lang="en-US" dirty="0"/>
              <a:t> and infers connectivity through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4" y="2681585"/>
            <a:ext cx="2504526" cy="202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40" y="2681584"/>
            <a:ext cx="2971459" cy="202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35" y="2844385"/>
            <a:ext cx="2631521" cy="18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2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2D Dimensionality Reductions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(and UMAP) </a:t>
            </a: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0" y="3041693"/>
            <a:ext cx="2202818" cy="4535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8659</TotalTime>
  <Words>2104</Words>
  <Application>Microsoft Macintosh PowerPoint</Application>
  <PresentationFormat>On-screen Show (4:3)</PresentationFormat>
  <Paragraphs>536</Paragraphs>
  <Slides>79</Slides>
  <Notes>76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Avenir Book</vt:lpstr>
      <vt:lpstr>Calibri</vt:lpstr>
      <vt:lpstr>Cambria Math</vt:lpstr>
      <vt:lpstr>Mangal</vt:lpstr>
      <vt:lpstr>Myriad Pro</vt:lpstr>
      <vt:lpstr>Myriad Pro Semibold</vt:lpstr>
      <vt:lpstr>Wingdings</vt:lpstr>
      <vt:lpstr>mycell-black</vt:lpstr>
      <vt:lpstr>PowerPoint Presentation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What does “dimensionality” mean?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Principle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Principle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The swiss roll is a plane (R^2) embedded in R^3</vt:lpstr>
      <vt:lpstr>How do we find the data manifold? </vt:lpstr>
      <vt:lpstr>How far away is each point from a_0?</vt:lpstr>
      <vt:lpstr>Euclidean Distance</vt:lpstr>
      <vt:lpstr>How far away is each point from a_0?</vt:lpstr>
      <vt:lpstr>How far away is each point from a_0?</vt:lpstr>
      <vt:lpstr>Manhattan  Distance</vt:lpstr>
      <vt:lpstr>How far away is each point from a_0?</vt:lpstr>
      <vt:lpstr>Distances</vt:lpstr>
      <vt:lpstr>Triangle Inequality </vt:lpstr>
      <vt:lpstr>What is a “graph”?</vt:lpstr>
      <vt:lpstr>PowerPoint Presentation</vt:lpstr>
      <vt:lpstr>What is a “graph”?</vt:lpstr>
      <vt:lpstr>How do we quantify close (local) versus far (global) in a dataset?</vt:lpstr>
      <vt:lpstr>K Nearest Neighbors Graph</vt:lpstr>
      <vt:lpstr>Affinity Matrix as Graph</vt:lpstr>
      <vt:lpstr>Swiss Roll </vt:lpstr>
      <vt:lpstr>Swiss Roll K-NN</vt:lpstr>
      <vt:lpstr>Paths or “walks”on graphs reveal dominant data manifold directions </vt:lpstr>
      <vt:lpstr>PowerPoint Presentation</vt:lpstr>
      <vt:lpstr>Graph walks approximate manifold distances</vt:lpstr>
      <vt:lpstr>Graph walks approximate manifold distances</vt:lpstr>
      <vt:lpstr>Graph walks approximate manifold distances</vt:lpstr>
      <vt:lpstr>Exercise – choosing k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The graph Laplacian is a matrix representation of a graph</vt:lpstr>
      <vt:lpstr>Laplacian Eigenmaps </vt:lpstr>
      <vt:lpstr>Diffusion Maps</vt:lpstr>
      <vt:lpstr>Distance Matrix</vt:lpstr>
      <vt:lpstr>Affinity Matrix</vt:lpstr>
      <vt:lpstr>Powered Markov Matrix</vt:lpstr>
      <vt:lpstr>What does Powering Do?</vt:lpstr>
      <vt:lpstr>2D Dimensionality Reductions</vt:lpstr>
      <vt:lpstr>tSNE (and UMAP) </vt:lpstr>
      <vt:lpstr>PHATE:</vt:lpstr>
      <vt:lpstr>PowerPoint Presentation</vt:lpstr>
      <vt:lpstr>Comparing visualization algorithms on single-cell data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Microsoft Office User</cp:lastModifiedBy>
  <cp:revision>210</cp:revision>
  <cp:lastPrinted>2019-10-14T19:49:14Z</cp:lastPrinted>
  <dcterms:created xsi:type="dcterms:W3CDTF">2019-09-18T14:07:06Z</dcterms:created>
  <dcterms:modified xsi:type="dcterms:W3CDTF">2020-05-20T13:03:08Z</dcterms:modified>
</cp:coreProperties>
</file>